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1" r:id="rId3"/>
    <p:sldId id="263" r:id="rId4"/>
    <p:sldId id="264" r:id="rId5"/>
    <p:sldId id="266" r:id="rId6"/>
    <p:sldId id="267" r:id="rId7"/>
    <p:sldId id="268" r:id="rId8"/>
    <p:sldId id="269" r:id="rId9"/>
    <p:sldId id="275" r:id="rId10"/>
    <p:sldId id="272" r:id="rId11"/>
    <p:sldId id="273" r:id="rId12"/>
    <p:sldId id="274" r:id="rId13"/>
    <p:sldId id="276" r:id="rId14"/>
    <p:sldId id="278" r:id="rId15"/>
    <p:sldId id="27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63"/>
    <p:restoredTop sz="94789"/>
  </p:normalViewPr>
  <p:slideViewPr>
    <p:cSldViewPr snapToGrid="0">
      <p:cViewPr varScale="1">
        <p:scale>
          <a:sx n="112" d="100"/>
          <a:sy n="112" d="100"/>
        </p:scale>
        <p:origin x="7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C36C2F-CA4A-481D-BB61-335267A8664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F8762B31-BA57-49A2-A3BD-4ABB35CF540E}">
          <dgm:prSet custT="1"/>
          <dgm:spPr/>
          <dgm:t>
            <a:bodyPr/>
            <a:lstStyle/>
            <a:p>
              <a:pPr>
                <a:lnSpc>
                  <a:spcPct val="100000"/>
                </a:lnSpc>
              </a:pPr>
              <a:r>
                <a:rPr lang="en-US" sz="2000" dirty="0"/>
                <a:t>If </a:t>
              </a:r>
              <a:r>
                <a:rPr lang="en-US" sz="2000" i="1" dirty="0"/>
                <a:t>S </a:t>
              </a:r>
              <a:r>
                <a:rPr lang="en-US" sz="2000" dirty="0"/>
                <a:t>is a finite nonempty sample space of equally likely outcomes, and </a:t>
              </a:r>
              <a:r>
                <a:rPr lang="en-US" sz="2000" i="1" dirty="0"/>
                <a:t>E </a:t>
              </a:r>
              <a:r>
                <a:rPr lang="en-US" sz="2000" dirty="0"/>
                <a:t>is an event, that is, a subset of S, then the probability of </a:t>
              </a:r>
              <a:r>
                <a:rPr lang="en-US" sz="2000" i="1" dirty="0"/>
                <a:t>E </a:t>
              </a:r>
              <a:r>
                <a:rPr lang="en-US" sz="2000" dirty="0"/>
                <a:t>is</a:t>
              </a:r>
              <a14:m>
                <m:oMath xmlns:m="http://schemas.openxmlformats.org/officeDocument/2006/math">
                  <m:r>
                    <a:rPr lang="en-US" sz="2000" b="0" i="0" smtClean="0">
                      <a:latin typeface="Cambria Math" panose="02040503050406030204" pitchFamily="18" charset="0"/>
                    </a:rPr>
                    <m:t> </m:t>
                  </m:r>
                  <m:r>
                    <a:rPr lang="en-US" sz="2000" b="0" i="1" smtClean="0">
                      <a:latin typeface="Cambria Math" panose="02040503050406030204" pitchFamily="18" charset="0"/>
                    </a:rPr>
                    <m:t>𝑝</m:t>
                  </m:r>
                  <m:d>
                    <m:dPr>
                      <m:ctrlPr>
                        <a:rPr lang="en-US" sz="20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</m:e>
                  </m:d>
                  <m:r>
                    <a:rPr lang="en-US" sz="2000" b="0" i="1" smtClean="0"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lang="en-US" sz="2000" b="0" i="1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</m:num>
                    <m:den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</m:den>
                  </m:f>
                </m:oMath>
              </a14:m>
              <a:endParaRPr lang="en-US" sz="2000" b="0" dirty="0"/>
            </a:p>
            <a:p>
              <a:pPr>
                <a:lnSpc>
                  <a:spcPct val="100000"/>
                </a:lnSpc>
              </a:pPr>
              <a:endParaRPr lang="en-US" sz="2000" dirty="0"/>
            </a:p>
          </dgm:t>
        </dgm:pt>
      </mc:Choice>
      <mc:Fallback>
        <dgm:pt modelId="{F8762B31-BA57-49A2-A3BD-4ABB35CF540E}">
          <dgm:prSet custT="1"/>
          <dgm:spPr/>
          <dgm:t>
            <a:bodyPr/>
            <a:lstStyle/>
            <a:p>
              <a:pPr>
                <a:lnSpc>
                  <a:spcPct val="100000"/>
                </a:lnSpc>
              </a:pPr>
              <a:r>
                <a:rPr lang="en-US" sz="2000" dirty="0"/>
                <a:t>If </a:t>
              </a:r>
              <a:r>
                <a:rPr lang="en-US" sz="2000" i="1" dirty="0"/>
                <a:t>S </a:t>
              </a:r>
              <a:r>
                <a:rPr lang="en-US" sz="2000" dirty="0"/>
                <a:t>is a finite nonempty sample space of equally likely outcomes, and </a:t>
              </a:r>
              <a:r>
                <a:rPr lang="en-US" sz="2000" i="1" dirty="0"/>
                <a:t>E </a:t>
              </a:r>
              <a:r>
                <a:rPr lang="en-US" sz="2000" dirty="0"/>
                <a:t>is an event, that is, a subset of S, then the probability of </a:t>
              </a:r>
              <a:r>
                <a:rPr lang="en-US" sz="2000" i="1" dirty="0"/>
                <a:t>E </a:t>
              </a:r>
              <a:r>
                <a:rPr lang="en-US" sz="2000" dirty="0"/>
                <a:t>is</a:t>
              </a:r>
              <a:r>
                <a:rPr lang="en-US" sz="2000" b="0" i="0">
                  <a:latin typeface="Cambria Math" panose="02040503050406030204" pitchFamily="18" charset="0"/>
                </a:rPr>
                <a:t> 𝑝(𝐸)=|𝐸|/|𝑆| </a:t>
              </a:r>
              <a:endParaRPr lang="en-US" sz="2000" b="0" dirty="0"/>
            </a:p>
            <a:p>
              <a:pPr>
                <a:lnSpc>
                  <a:spcPct val="100000"/>
                </a:lnSpc>
              </a:pPr>
              <a:endParaRPr lang="en-US" sz="2000" dirty="0"/>
            </a:p>
          </dgm:t>
        </dgm:pt>
      </mc:Fallback>
    </mc:AlternateContent>
    <dgm:pt modelId="{213C92DB-2A68-4B9E-AE4E-06CFABCF9021}" type="parTrans" cxnId="{48998F56-AA0D-4EFF-A927-E6F69C87F5F8}">
      <dgm:prSet/>
      <dgm:spPr/>
      <dgm:t>
        <a:bodyPr/>
        <a:lstStyle/>
        <a:p>
          <a:endParaRPr lang="en-US"/>
        </a:p>
      </dgm:t>
    </dgm:pt>
    <dgm:pt modelId="{5CB70C2A-9F56-44B1-A5FF-BD9E55A8827B}" type="sibTrans" cxnId="{48998F56-AA0D-4EFF-A927-E6F69C87F5F8}">
      <dgm:prSet/>
      <dgm:spPr/>
      <dgm:t>
        <a:bodyPr/>
        <a:lstStyle/>
        <a:p>
          <a:endParaRPr lang="en-US"/>
        </a:p>
      </dgm:t>
    </dgm:pt>
    <dgm:pt modelId="{728E9720-5F87-490F-8E95-D7B471DE17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According to Pierre-Simon Laplace’s definition, the probability of an event happening is between 0 and 1. </a:t>
          </a:r>
        </a:p>
      </dgm:t>
    </dgm:pt>
    <dgm:pt modelId="{6FC7C067-4895-4515-B344-EC841CBAEA71}" type="parTrans" cxnId="{FA49B5A7-0B96-4181-85F0-A90C19ECF5BB}">
      <dgm:prSet/>
      <dgm:spPr/>
      <dgm:t>
        <a:bodyPr/>
        <a:lstStyle/>
        <a:p>
          <a:endParaRPr lang="en-US"/>
        </a:p>
      </dgm:t>
    </dgm:pt>
    <dgm:pt modelId="{86413E7F-084C-40C1-871B-348B4430B4B9}" type="sibTrans" cxnId="{FA49B5A7-0B96-4181-85F0-A90C19ECF5BB}">
      <dgm:prSet/>
      <dgm:spPr/>
      <dgm:t>
        <a:bodyPr/>
        <a:lstStyle/>
        <a:p>
          <a:endParaRPr lang="en-US"/>
        </a:p>
      </dgm:t>
    </dgm:pt>
    <dgm:pt modelId="{8798F1EE-6875-470C-9A8F-BADAD773A306}" type="pres">
      <dgm:prSet presAssocID="{D6C36C2F-CA4A-481D-BB61-335267A8664E}" presName="root" presStyleCnt="0">
        <dgm:presLayoutVars>
          <dgm:dir/>
          <dgm:resizeHandles val="exact"/>
        </dgm:presLayoutVars>
      </dgm:prSet>
      <dgm:spPr/>
    </dgm:pt>
    <dgm:pt modelId="{95EAC720-35DF-40DE-94E3-E58294C0997C}" type="pres">
      <dgm:prSet presAssocID="{F8762B31-BA57-49A2-A3BD-4ABB35CF540E}" presName="compNode" presStyleCnt="0"/>
      <dgm:spPr/>
    </dgm:pt>
    <dgm:pt modelId="{7B31B5A0-BC84-4E5A-A2FE-C74ED2FEA788}" type="pres">
      <dgm:prSet presAssocID="{F8762B31-BA57-49A2-A3BD-4ABB35CF540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0D07F8E5-F796-4E45-B615-6544160901EA}" type="pres">
      <dgm:prSet presAssocID="{F8762B31-BA57-49A2-A3BD-4ABB35CF540E}" presName="spaceRect" presStyleCnt="0"/>
      <dgm:spPr/>
    </dgm:pt>
    <dgm:pt modelId="{46F9AE44-5DFC-416F-96AE-18A591C40281}" type="pres">
      <dgm:prSet presAssocID="{F8762B31-BA57-49A2-A3BD-4ABB35CF540E}" presName="textRect" presStyleLbl="revTx" presStyleIdx="0" presStyleCnt="2" custScaleX="165691" custLinFactNeighborX="-4763" custLinFactNeighborY="-3176">
        <dgm:presLayoutVars>
          <dgm:chMax val="1"/>
          <dgm:chPref val="1"/>
        </dgm:presLayoutVars>
      </dgm:prSet>
      <dgm:spPr/>
    </dgm:pt>
    <dgm:pt modelId="{2E7D6AF0-5A37-4B17-B9B1-8C2724819D43}" type="pres">
      <dgm:prSet presAssocID="{5CB70C2A-9F56-44B1-A5FF-BD9E55A8827B}" presName="sibTrans" presStyleCnt="0"/>
      <dgm:spPr/>
    </dgm:pt>
    <dgm:pt modelId="{CB73626F-D589-4828-938A-786DA5BDF524}" type="pres">
      <dgm:prSet presAssocID="{728E9720-5F87-490F-8E95-D7B471DE17BD}" presName="compNode" presStyleCnt="0"/>
      <dgm:spPr/>
    </dgm:pt>
    <dgm:pt modelId="{3ACF7000-CFE1-4509-A01C-F77FAC50FDE0}" type="pres">
      <dgm:prSet presAssocID="{728E9720-5F87-490F-8E95-D7B471DE17B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9F1026DB-CCE7-4ACA-BEA7-54C4DCFECA2B}" type="pres">
      <dgm:prSet presAssocID="{728E9720-5F87-490F-8E95-D7B471DE17BD}" presName="spaceRect" presStyleCnt="0"/>
      <dgm:spPr/>
    </dgm:pt>
    <dgm:pt modelId="{A45F81C2-00C4-4900-82DA-7D0DFF80C8C7}" type="pres">
      <dgm:prSet presAssocID="{728E9720-5F87-490F-8E95-D7B471DE17BD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5620C2F-6B29-4590-B5A6-F765B2AA189B}" type="presOf" srcId="{D6C36C2F-CA4A-481D-BB61-335267A8664E}" destId="{8798F1EE-6875-470C-9A8F-BADAD773A306}" srcOrd="0" destOrd="0" presId="urn:microsoft.com/office/officeart/2018/2/layout/IconLabelList"/>
    <dgm:cxn modelId="{48998F56-AA0D-4EFF-A927-E6F69C87F5F8}" srcId="{D6C36C2F-CA4A-481D-BB61-335267A8664E}" destId="{F8762B31-BA57-49A2-A3BD-4ABB35CF540E}" srcOrd="0" destOrd="0" parTransId="{213C92DB-2A68-4B9E-AE4E-06CFABCF9021}" sibTransId="{5CB70C2A-9F56-44B1-A5FF-BD9E55A8827B}"/>
    <dgm:cxn modelId="{0F6C2C78-C040-4074-8EF3-8F2AA6FBE8C8}" type="presOf" srcId="{F8762B31-BA57-49A2-A3BD-4ABB35CF540E}" destId="{46F9AE44-5DFC-416F-96AE-18A591C40281}" srcOrd="0" destOrd="0" presId="urn:microsoft.com/office/officeart/2018/2/layout/IconLabelList"/>
    <dgm:cxn modelId="{FA49B5A7-0B96-4181-85F0-A90C19ECF5BB}" srcId="{D6C36C2F-CA4A-481D-BB61-335267A8664E}" destId="{728E9720-5F87-490F-8E95-D7B471DE17BD}" srcOrd="1" destOrd="0" parTransId="{6FC7C067-4895-4515-B344-EC841CBAEA71}" sibTransId="{86413E7F-084C-40C1-871B-348B4430B4B9}"/>
    <dgm:cxn modelId="{E40AA1FD-207F-4A4C-8C16-2786805149ED}" type="presOf" srcId="{728E9720-5F87-490F-8E95-D7B471DE17BD}" destId="{A45F81C2-00C4-4900-82DA-7D0DFF80C8C7}" srcOrd="0" destOrd="0" presId="urn:microsoft.com/office/officeart/2018/2/layout/IconLabelList"/>
    <dgm:cxn modelId="{05B38BED-EEC5-4720-B79C-83B6D4C3B867}" type="presParOf" srcId="{8798F1EE-6875-470C-9A8F-BADAD773A306}" destId="{95EAC720-35DF-40DE-94E3-E58294C0997C}" srcOrd="0" destOrd="0" presId="urn:microsoft.com/office/officeart/2018/2/layout/IconLabelList"/>
    <dgm:cxn modelId="{947CBFE5-625D-4B47-B048-8F4276A5D6C6}" type="presParOf" srcId="{95EAC720-35DF-40DE-94E3-E58294C0997C}" destId="{7B31B5A0-BC84-4E5A-A2FE-C74ED2FEA788}" srcOrd="0" destOrd="0" presId="urn:microsoft.com/office/officeart/2018/2/layout/IconLabelList"/>
    <dgm:cxn modelId="{3EC4E88E-CE18-40F5-8276-3D989FDCC476}" type="presParOf" srcId="{95EAC720-35DF-40DE-94E3-E58294C0997C}" destId="{0D07F8E5-F796-4E45-B615-6544160901EA}" srcOrd="1" destOrd="0" presId="urn:microsoft.com/office/officeart/2018/2/layout/IconLabelList"/>
    <dgm:cxn modelId="{5C1BD7BA-47E5-4D04-AE21-DACB043C24E0}" type="presParOf" srcId="{95EAC720-35DF-40DE-94E3-E58294C0997C}" destId="{46F9AE44-5DFC-416F-96AE-18A591C40281}" srcOrd="2" destOrd="0" presId="urn:microsoft.com/office/officeart/2018/2/layout/IconLabelList"/>
    <dgm:cxn modelId="{159A9988-9637-4C08-9817-B400D65BCDD6}" type="presParOf" srcId="{8798F1EE-6875-470C-9A8F-BADAD773A306}" destId="{2E7D6AF0-5A37-4B17-B9B1-8C2724819D43}" srcOrd="1" destOrd="0" presId="urn:microsoft.com/office/officeart/2018/2/layout/IconLabelList"/>
    <dgm:cxn modelId="{53EEEA91-6156-4DE6-A97E-B9DC28D334B2}" type="presParOf" srcId="{8798F1EE-6875-470C-9A8F-BADAD773A306}" destId="{CB73626F-D589-4828-938A-786DA5BDF524}" srcOrd="2" destOrd="0" presId="urn:microsoft.com/office/officeart/2018/2/layout/IconLabelList"/>
    <dgm:cxn modelId="{A74F2CFA-67E0-483E-B881-9BAB453161CB}" type="presParOf" srcId="{CB73626F-D589-4828-938A-786DA5BDF524}" destId="{3ACF7000-CFE1-4509-A01C-F77FAC50FDE0}" srcOrd="0" destOrd="0" presId="urn:microsoft.com/office/officeart/2018/2/layout/IconLabelList"/>
    <dgm:cxn modelId="{22926890-09AA-4F31-8B93-3117A37A1AE2}" type="presParOf" srcId="{CB73626F-D589-4828-938A-786DA5BDF524}" destId="{9F1026DB-CCE7-4ACA-BEA7-54C4DCFECA2B}" srcOrd="1" destOrd="0" presId="urn:microsoft.com/office/officeart/2018/2/layout/IconLabelList"/>
    <dgm:cxn modelId="{B4AF7FEA-14F7-4583-98F3-2C3923050370}" type="presParOf" srcId="{CB73626F-D589-4828-938A-786DA5BDF524}" destId="{A45F81C2-00C4-4900-82DA-7D0DFF80C8C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C36C2F-CA4A-481D-BB61-335267A8664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762B31-BA57-49A2-A3BD-4ABB35CF540E}">
      <dgm:prSet custT="1"/>
      <dgm:spPr>
        <a:blipFill>
          <a:blip xmlns:r="http://schemas.openxmlformats.org/officeDocument/2006/relationships" r:embed="rId1"/>
          <a:stretch>
            <a:fillRect l="-2075" t="-5426" r="-290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13C92DB-2A68-4B9E-AE4E-06CFABCF9021}" type="parTrans" cxnId="{48998F56-AA0D-4EFF-A927-E6F69C87F5F8}">
      <dgm:prSet/>
      <dgm:spPr/>
      <dgm:t>
        <a:bodyPr/>
        <a:lstStyle/>
        <a:p>
          <a:endParaRPr lang="en-US"/>
        </a:p>
      </dgm:t>
    </dgm:pt>
    <dgm:pt modelId="{5CB70C2A-9F56-44B1-A5FF-BD9E55A8827B}" type="sibTrans" cxnId="{48998F56-AA0D-4EFF-A927-E6F69C87F5F8}">
      <dgm:prSet/>
      <dgm:spPr/>
      <dgm:t>
        <a:bodyPr/>
        <a:lstStyle/>
        <a:p>
          <a:endParaRPr lang="en-US"/>
        </a:p>
      </dgm:t>
    </dgm:pt>
    <dgm:pt modelId="{728E9720-5F87-490F-8E95-D7B471DE17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According to Pierre-Simon Laplace’s definition, the probability of an event happening is between 0 and 1. </a:t>
          </a:r>
        </a:p>
      </dgm:t>
    </dgm:pt>
    <dgm:pt modelId="{6FC7C067-4895-4515-B344-EC841CBAEA71}" type="parTrans" cxnId="{FA49B5A7-0B96-4181-85F0-A90C19ECF5BB}">
      <dgm:prSet/>
      <dgm:spPr/>
      <dgm:t>
        <a:bodyPr/>
        <a:lstStyle/>
        <a:p>
          <a:endParaRPr lang="en-US"/>
        </a:p>
      </dgm:t>
    </dgm:pt>
    <dgm:pt modelId="{86413E7F-084C-40C1-871B-348B4430B4B9}" type="sibTrans" cxnId="{FA49B5A7-0B96-4181-85F0-A90C19ECF5BB}">
      <dgm:prSet/>
      <dgm:spPr/>
      <dgm:t>
        <a:bodyPr/>
        <a:lstStyle/>
        <a:p>
          <a:endParaRPr lang="en-US"/>
        </a:p>
      </dgm:t>
    </dgm:pt>
    <dgm:pt modelId="{8798F1EE-6875-470C-9A8F-BADAD773A306}" type="pres">
      <dgm:prSet presAssocID="{D6C36C2F-CA4A-481D-BB61-335267A8664E}" presName="root" presStyleCnt="0">
        <dgm:presLayoutVars>
          <dgm:dir/>
          <dgm:resizeHandles val="exact"/>
        </dgm:presLayoutVars>
      </dgm:prSet>
      <dgm:spPr/>
    </dgm:pt>
    <dgm:pt modelId="{95EAC720-35DF-40DE-94E3-E58294C0997C}" type="pres">
      <dgm:prSet presAssocID="{F8762B31-BA57-49A2-A3BD-4ABB35CF540E}" presName="compNode" presStyleCnt="0"/>
      <dgm:spPr/>
    </dgm:pt>
    <dgm:pt modelId="{7B31B5A0-BC84-4E5A-A2FE-C74ED2FEA788}" type="pres">
      <dgm:prSet presAssocID="{F8762B31-BA57-49A2-A3BD-4ABB35CF540E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0D07F8E5-F796-4E45-B615-6544160901EA}" type="pres">
      <dgm:prSet presAssocID="{F8762B31-BA57-49A2-A3BD-4ABB35CF540E}" presName="spaceRect" presStyleCnt="0"/>
      <dgm:spPr/>
    </dgm:pt>
    <dgm:pt modelId="{46F9AE44-5DFC-416F-96AE-18A591C40281}" type="pres">
      <dgm:prSet presAssocID="{F8762B31-BA57-49A2-A3BD-4ABB35CF540E}" presName="textRect" presStyleLbl="revTx" presStyleIdx="0" presStyleCnt="2" custScaleX="165691" custLinFactNeighborX="-4763" custLinFactNeighborY="-3176">
        <dgm:presLayoutVars>
          <dgm:chMax val="1"/>
          <dgm:chPref val="1"/>
        </dgm:presLayoutVars>
      </dgm:prSet>
      <dgm:spPr/>
    </dgm:pt>
    <dgm:pt modelId="{2E7D6AF0-5A37-4B17-B9B1-8C2724819D43}" type="pres">
      <dgm:prSet presAssocID="{5CB70C2A-9F56-44B1-A5FF-BD9E55A8827B}" presName="sibTrans" presStyleCnt="0"/>
      <dgm:spPr/>
    </dgm:pt>
    <dgm:pt modelId="{CB73626F-D589-4828-938A-786DA5BDF524}" type="pres">
      <dgm:prSet presAssocID="{728E9720-5F87-490F-8E95-D7B471DE17BD}" presName="compNode" presStyleCnt="0"/>
      <dgm:spPr/>
    </dgm:pt>
    <dgm:pt modelId="{3ACF7000-CFE1-4509-A01C-F77FAC50FDE0}" type="pres">
      <dgm:prSet presAssocID="{728E9720-5F87-490F-8E95-D7B471DE17BD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9F1026DB-CCE7-4ACA-BEA7-54C4DCFECA2B}" type="pres">
      <dgm:prSet presAssocID="{728E9720-5F87-490F-8E95-D7B471DE17BD}" presName="spaceRect" presStyleCnt="0"/>
      <dgm:spPr/>
    </dgm:pt>
    <dgm:pt modelId="{A45F81C2-00C4-4900-82DA-7D0DFF80C8C7}" type="pres">
      <dgm:prSet presAssocID="{728E9720-5F87-490F-8E95-D7B471DE17BD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5620C2F-6B29-4590-B5A6-F765B2AA189B}" type="presOf" srcId="{D6C36C2F-CA4A-481D-BB61-335267A8664E}" destId="{8798F1EE-6875-470C-9A8F-BADAD773A306}" srcOrd="0" destOrd="0" presId="urn:microsoft.com/office/officeart/2018/2/layout/IconLabelList"/>
    <dgm:cxn modelId="{48998F56-AA0D-4EFF-A927-E6F69C87F5F8}" srcId="{D6C36C2F-CA4A-481D-BB61-335267A8664E}" destId="{F8762B31-BA57-49A2-A3BD-4ABB35CF540E}" srcOrd="0" destOrd="0" parTransId="{213C92DB-2A68-4B9E-AE4E-06CFABCF9021}" sibTransId="{5CB70C2A-9F56-44B1-A5FF-BD9E55A8827B}"/>
    <dgm:cxn modelId="{0F6C2C78-C040-4074-8EF3-8F2AA6FBE8C8}" type="presOf" srcId="{F8762B31-BA57-49A2-A3BD-4ABB35CF540E}" destId="{46F9AE44-5DFC-416F-96AE-18A591C40281}" srcOrd="0" destOrd="0" presId="urn:microsoft.com/office/officeart/2018/2/layout/IconLabelList"/>
    <dgm:cxn modelId="{FA49B5A7-0B96-4181-85F0-A90C19ECF5BB}" srcId="{D6C36C2F-CA4A-481D-BB61-335267A8664E}" destId="{728E9720-5F87-490F-8E95-D7B471DE17BD}" srcOrd="1" destOrd="0" parTransId="{6FC7C067-4895-4515-B344-EC841CBAEA71}" sibTransId="{86413E7F-084C-40C1-871B-348B4430B4B9}"/>
    <dgm:cxn modelId="{E40AA1FD-207F-4A4C-8C16-2786805149ED}" type="presOf" srcId="{728E9720-5F87-490F-8E95-D7B471DE17BD}" destId="{A45F81C2-00C4-4900-82DA-7D0DFF80C8C7}" srcOrd="0" destOrd="0" presId="urn:microsoft.com/office/officeart/2018/2/layout/IconLabelList"/>
    <dgm:cxn modelId="{05B38BED-EEC5-4720-B79C-83B6D4C3B867}" type="presParOf" srcId="{8798F1EE-6875-470C-9A8F-BADAD773A306}" destId="{95EAC720-35DF-40DE-94E3-E58294C0997C}" srcOrd="0" destOrd="0" presId="urn:microsoft.com/office/officeart/2018/2/layout/IconLabelList"/>
    <dgm:cxn modelId="{947CBFE5-625D-4B47-B048-8F4276A5D6C6}" type="presParOf" srcId="{95EAC720-35DF-40DE-94E3-E58294C0997C}" destId="{7B31B5A0-BC84-4E5A-A2FE-C74ED2FEA788}" srcOrd="0" destOrd="0" presId="urn:microsoft.com/office/officeart/2018/2/layout/IconLabelList"/>
    <dgm:cxn modelId="{3EC4E88E-CE18-40F5-8276-3D989FDCC476}" type="presParOf" srcId="{95EAC720-35DF-40DE-94E3-E58294C0997C}" destId="{0D07F8E5-F796-4E45-B615-6544160901EA}" srcOrd="1" destOrd="0" presId="urn:microsoft.com/office/officeart/2018/2/layout/IconLabelList"/>
    <dgm:cxn modelId="{5C1BD7BA-47E5-4D04-AE21-DACB043C24E0}" type="presParOf" srcId="{95EAC720-35DF-40DE-94E3-E58294C0997C}" destId="{46F9AE44-5DFC-416F-96AE-18A591C40281}" srcOrd="2" destOrd="0" presId="urn:microsoft.com/office/officeart/2018/2/layout/IconLabelList"/>
    <dgm:cxn modelId="{159A9988-9637-4C08-9817-B400D65BCDD6}" type="presParOf" srcId="{8798F1EE-6875-470C-9A8F-BADAD773A306}" destId="{2E7D6AF0-5A37-4B17-B9B1-8C2724819D43}" srcOrd="1" destOrd="0" presId="urn:microsoft.com/office/officeart/2018/2/layout/IconLabelList"/>
    <dgm:cxn modelId="{53EEEA91-6156-4DE6-A97E-B9DC28D334B2}" type="presParOf" srcId="{8798F1EE-6875-470C-9A8F-BADAD773A306}" destId="{CB73626F-D589-4828-938A-786DA5BDF524}" srcOrd="2" destOrd="0" presId="urn:microsoft.com/office/officeart/2018/2/layout/IconLabelList"/>
    <dgm:cxn modelId="{A74F2CFA-67E0-483E-B881-9BAB453161CB}" type="presParOf" srcId="{CB73626F-D589-4828-938A-786DA5BDF524}" destId="{3ACF7000-CFE1-4509-A01C-F77FAC50FDE0}" srcOrd="0" destOrd="0" presId="urn:microsoft.com/office/officeart/2018/2/layout/IconLabelList"/>
    <dgm:cxn modelId="{22926890-09AA-4F31-8B93-3117A37A1AE2}" type="presParOf" srcId="{CB73626F-D589-4828-938A-786DA5BDF524}" destId="{9F1026DB-CCE7-4ACA-BEA7-54C4DCFECA2B}" srcOrd="1" destOrd="0" presId="urn:microsoft.com/office/officeart/2018/2/layout/IconLabelList"/>
    <dgm:cxn modelId="{B4AF7FEA-14F7-4583-98F3-2C3923050370}" type="presParOf" srcId="{CB73626F-D589-4828-938A-786DA5BDF524}" destId="{A45F81C2-00C4-4900-82DA-7D0DFF80C8C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6537E4-359B-4ECC-B114-3E8E98818BD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BC9EFF04-70EF-4DE4-81BA-F1D9F7328ECC}">
      <dgm:prSet/>
      <dgm:spPr/>
      <dgm:t>
        <a:bodyPr/>
        <a:lstStyle/>
        <a:p>
          <a:r>
            <a:rPr lang="en-US"/>
            <a:t>Discrete Mathematics and Its Applications, 8</a:t>
          </a:r>
          <a:r>
            <a:rPr lang="en-US" baseline="30000"/>
            <a:t>th</a:t>
          </a:r>
          <a:r>
            <a:rPr lang="en-US"/>
            <a:t> Edition By Kenneth H. Rosen</a:t>
          </a:r>
        </a:p>
      </dgm:t>
    </dgm:pt>
    <dgm:pt modelId="{40C3BA1B-8CB3-46BA-8A66-2E2399AB2D76}" type="parTrans" cxnId="{93D3FCB1-F3D0-431D-8C14-F121FD6A248B}">
      <dgm:prSet/>
      <dgm:spPr/>
      <dgm:t>
        <a:bodyPr/>
        <a:lstStyle/>
        <a:p>
          <a:endParaRPr lang="en-US"/>
        </a:p>
      </dgm:t>
    </dgm:pt>
    <dgm:pt modelId="{427F6C92-EFDB-4674-B63D-9D33BE342D5B}" type="sibTrans" cxnId="{93D3FCB1-F3D0-431D-8C14-F121FD6A248B}">
      <dgm:prSet/>
      <dgm:spPr/>
      <dgm:t>
        <a:bodyPr/>
        <a:lstStyle/>
        <a:p>
          <a:endParaRPr lang="en-US"/>
        </a:p>
      </dgm:t>
    </dgm:pt>
    <dgm:pt modelId="{D54D1F53-8233-4D18-A061-28C531CFD8BD}">
      <dgm:prSet/>
      <dgm:spPr/>
      <dgm:t>
        <a:bodyPr/>
        <a:lstStyle/>
        <a:p>
          <a:r>
            <a:rPr lang="en-US" dirty="0"/>
            <a:t>Exact Inference in Bayes Nets – Pseudocode from MIT’s Artificial Intelligence course (6.034)</a:t>
          </a:r>
        </a:p>
      </dgm:t>
    </dgm:pt>
    <dgm:pt modelId="{615867F1-C901-4C01-95D4-04CC3F9EE4AD}" type="parTrans" cxnId="{F3A1B401-C07D-44C3-8CB5-9F1272BE16F6}">
      <dgm:prSet/>
      <dgm:spPr/>
      <dgm:t>
        <a:bodyPr/>
        <a:lstStyle/>
        <a:p>
          <a:endParaRPr lang="en-US"/>
        </a:p>
      </dgm:t>
    </dgm:pt>
    <dgm:pt modelId="{6CFFBAA6-2F13-426B-8358-B6CF5812A061}" type="sibTrans" cxnId="{F3A1B401-C07D-44C3-8CB5-9F1272BE16F6}">
      <dgm:prSet/>
      <dgm:spPr/>
      <dgm:t>
        <a:bodyPr/>
        <a:lstStyle/>
        <a:p>
          <a:endParaRPr lang="en-US"/>
        </a:p>
      </dgm:t>
    </dgm:pt>
    <dgm:pt modelId="{BDAAEAEA-246E-43F9-AA8A-C5150B2F0A71}">
      <dgm:prSet/>
      <dgm:spPr/>
      <dgm:t>
        <a:bodyPr/>
        <a:lstStyle/>
        <a:p>
          <a:r>
            <a:rPr lang="en-US"/>
            <a:t>Bayesian Network – www.wikipedia.com</a:t>
          </a:r>
        </a:p>
      </dgm:t>
    </dgm:pt>
    <dgm:pt modelId="{1481EC62-5980-412D-9ADB-8D97D4C41A74}" type="parTrans" cxnId="{46314CFB-76E3-4F73-9AF4-10C362C6ACF8}">
      <dgm:prSet/>
      <dgm:spPr/>
      <dgm:t>
        <a:bodyPr/>
        <a:lstStyle/>
        <a:p>
          <a:endParaRPr lang="en-US"/>
        </a:p>
      </dgm:t>
    </dgm:pt>
    <dgm:pt modelId="{0106B510-E535-473C-9CF9-458D992E85F4}" type="sibTrans" cxnId="{46314CFB-76E3-4F73-9AF4-10C362C6ACF8}">
      <dgm:prSet/>
      <dgm:spPr/>
      <dgm:t>
        <a:bodyPr/>
        <a:lstStyle/>
        <a:p>
          <a:endParaRPr lang="en-US"/>
        </a:p>
      </dgm:t>
    </dgm:pt>
    <dgm:pt modelId="{6FFA8E4D-7AF6-624F-8AFC-FE0EAAFDC43D}" type="pres">
      <dgm:prSet presAssocID="{F26537E4-359B-4ECC-B114-3E8E98818BDC}" presName="vert0" presStyleCnt="0">
        <dgm:presLayoutVars>
          <dgm:dir/>
          <dgm:animOne val="branch"/>
          <dgm:animLvl val="lvl"/>
        </dgm:presLayoutVars>
      </dgm:prSet>
      <dgm:spPr/>
    </dgm:pt>
    <dgm:pt modelId="{947773D1-6130-A047-B223-01FAF3578132}" type="pres">
      <dgm:prSet presAssocID="{BC9EFF04-70EF-4DE4-81BA-F1D9F7328ECC}" presName="thickLine" presStyleLbl="alignNode1" presStyleIdx="0" presStyleCnt="3"/>
      <dgm:spPr/>
    </dgm:pt>
    <dgm:pt modelId="{3E8379DA-6672-F949-9156-DB1C6210B3D1}" type="pres">
      <dgm:prSet presAssocID="{BC9EFF04-70EF-4DE4-81BA-F1D9F7328ECC}" presName="horz1" presStyleCnt="0"/>
      <dgm:spPr/>
    </dgm:pt>
    <dgm:pt modelId="{82D6A2D2-3456-3548-918E-B3838A30EA54}" type="pres">
      <dgm:prSet presAssocID="{BC9EFF04-70EF-4DE4-81BA-F1D9F7328ECC}" presName="tx1" presStyleLbl="revTx" presStyleIdx="0" presStyleCnt="3"/>
      <dgm:spPr/>
    </dgm:pt>
    <dgm:pt modelId="{B395BB56-C883-4145-B663-EC631206CF07}" type="pres">
      <dgm:prSet presAssocID="{BC9EFF04-70EF-4DE4-81BA-F1D9F7328ECC}" presName="vert1" presStyleCnt="0"/>
      <dgm:spPr/>
    </dgm:pt>
    <dgm:pt modelId="{398252F1-567E-474F-BC1E-32748301BD32}" type="pres">
      <dgm:prSet presAssocID="{D54D1F53-8233-4D18-A061-28C531CFD8BD}" presName="thickLine" presStyleLbl="alignNode1" presStyleIdx="1" presStyleCnt="3"/>
      <dgm:spPr/>
    </dgm:pt>
    <dgm:pt modelId="{C0B4726B-D33D-6C46-AABB-0FC0646BB408}" type="pres">
      <dgm:prSet presAssocID="{D54D1F53-8233-4D18-A061-28C531CFD8BD}" presName="horz1" presStyleCnt="0"/>
      <dgm:spPr/>
    </dgm:pt>
    <dgm:pt modelId="{F73B8E01-44DD-5948-827C-78478B5AB3B5}" type="pres">
      <dgm:prSet presAssocID="{D54D1F53-8233-4D18-A061-28C531CFD8BD}" presName="tx1" presStyleLbl="revTx" presStyleIdx="1" presStyleCnt="3"/>
      <dgm:spPr/>
    </dgm:pt>
    <dgm:pt modelId="{FD181137-DC7E-3C42-ACE7-794892B71FCA}" type="pres">
      <dgm:prSet presAssocID="{D54D1F53-8233-4D18-A061-28C531CFD8BD}" presName="vert1" presStyleCnt="0"/>
      <dgm:spPr/>
    </dgm:pt>
    <dgm:pt modelId="{78EB163C-9BB7-2941-94D1-223DA85C743F}" type="pres">
      <dgm:prSet presAssocID="{BDAAEAEA-246E-43F9-AA8A-C5150B2F0A71}" presName="thickLine" presStyleLbl="alignNode1" presStyleIdx="2" presStyleCnt="3"/>
      <dgm:spPr/>
    </dgm:pt>
    <dgm:pt modelId="{797EFF3C-3DFB-724E-A00D-B01EA1329881}" type="pres">
      <dgm:prSet presAssocID="{BDAAEAEA-246E-43F9-AA8A-C5150B2F0A71}" presName="horz1" presStyleCnt="0"/>
      <dgm:spPr/>
    </dgm:pt>
    <dgm:pt modelId="{8041C725-D5E1-EF49-9604-8F5BA185E0BB}" type="pres">
      <dgm:prSet presAssocID="{BDAAEAEA-246E-43F9-AA8A-C5150B2F0A71}" presName="tx1" presStyleLbl="revTx" presStyleIdx="2" presStyleCnt="3"/>
      <dgm:spPr/>
    </dgm:pt>
    <dgm:pt modelId="{0495B42D-1645-D64F-BE48-1C45808A9BCA}" type="pres">
      <dgm:prSet presAssocID="{BDAAEAEA-246E-43F9-AA8A-C5150B2F0A71}" presName="vert1" presStyleCnt="0"/>
      <dgm:spPr/>
    </dgm:pt>
  </dgm:ptLst>
  <dgm:cxnLst>
    <dgm:cxn modelId="{F3A1B401-C07D-44C3-8CB5-9F1272BE16F6}" srcId="{F26537E4-359B-4ECC-B114-3E8E98818BDC}" destId="{D54D1F53-8233-4D18-A061-28C531CFD8BD}" srcOrd="1" destOrd="0" parTransId="{615867F1-C901-4C01-95D4-04CC3F9EE4AD}" sibTransId="{6CFFBAA6-2F13-426B-8358-B6CF5812A061}"/>
    <dgm:cxn modelId="{7CA0FD57-3C93-6546-B4A9-DCF5759B51E9}" type="presOf" srcId="{D54D1F53-8233-4D18-A061-28C531CFD8BD}" destId="{F73B8E01-44DD-5948-827C-78478B5AB3B5}" srcOrd="0" destOrd="0" presId="urn:microsoft.com/office/officeart/2008/layout/LinedList"/>
    <dgm:cxn modelId="{93D3FCB1-F3D0-431D-8C14-F121FD6A248B}" srcId="{F26537E4-359B-4ECC-B114-3E8E98818BDC}" destId="{BC9EFF04-70EF-4DE4-81BA-F1D9F7328ECC}" srcOrd="0" destOrd="0" parTransId="{40C3BA1B-8CB3-46BA-8A66-2E2399AB2D76}" sibTransId="{427F6C92-EFDB-4674-B63D-9D33BE342D5B}"/>
    <dgm:cxn modelId="{EC3EF4B3-5E31-BD48-828A-FBE0BF85C97A}" type="presOf" srcId="{F26537E4-359B-4ECC-B114-3E8E98818BDC}" destId="{6FFA8E4D-7AF6-624F-8AFC-FE0EAAFDC43D}" srcOrd="0" destOrd="0" presId="urn:microsoft.com/office/officeart/2008/layout/LinedList"/>
    <dgm:cxn modelId="{0DE33BC8-BBB5-5140-967E-C82A93DF4FF1}" type="presOf" srcId="{BC9EFF04-70EF-4DE4-81BA-F1D9F7328ECC}" destId="{82D6A2D2-3456-3548-918E-B3838A30EA54}" srcOrd="0" destOrd="0" presId="urn:microsoft.com/office/officeart/2008/layout/LinedList"/>
    <dgm:cxn modelId="{D1BD3FF8-3945-E84B-B52B-276FCCC32A68}" type="presOf" srcId="{BDAAEAEA-246E-43F9-AA8A-C5150B2F0A71}" destId="{8041C725-D5E1-EF49-9604-8F5BA185E0BB}" srcOrd="0" destOrd="0" presId="urn:microsoft.com/office/officeart/2008/layout/LinedList"/>
    <dgm:cxn modelId="{46314CFB-76E3-4F73-9AF4-10C362C6ACF8}" srcId="{F26537E4-359B-4ECC-B114-3E8E98818BDC}" destId="{BDAAEAEA-246E-43F9-AA8A-C5150B2F0A71}" srcOrd="2" destOrd="0" parTransId="{1481EC62-5980-412D-9ADB-8D97D4C41A74}" sibTransId="{0106B510-E535-473C-9CF9-458D992E85F4}"/>
    <dgm:cxn modelId="{F46C6D1E-3554-814F-A7B4-076BC72F0A3A}" type="presParOf" srcId="{6FFA8E4D-7AF6-624F-8AFC-FE0EAAFDC43D}" destId="{947773D1-6130-A047-B223-01FAF3578132}" srcOrd="0" destOrd="0" presId="urn:microsoft.com/office/officeart/2008/layout/LinedList"/>
    <dgm:cxn modelId="{E84358C4-019D-624D-A376-5989AB0850E1}" type="presParOf" srcId="{6FFA8E4D-7AF6-624F-8AFC-FE0EAAFDC43D}" destId="{3E8379DA-6672-F949-9156-DB1C6210B3D1}" srcOrd="1" destOrd="0" presId="urn:microsoft.com/office/officeart/2008/layout/LinedList"/>
    <dgm:cxn modelId="{AD3F6E8F-1789-6047-B2CA-5CA96D1A69F1}" type="presParOf" srcId="{3E8379DA-6672-F949-9156-DB1C6210B3D1}" destId="{82D6A2D2-3456-3548-918E-B3838A30EA54}" srcOrd="0" destOrd="0" presId="urn:microsoft.com/office/officeart/2008/layout/LinedList"/>
    <dgm:cxn modelId="{CF56D79F-EA4C-2D41-8389-86AAFEED6B1F}" type="presParOf" srcId="{3E8379DA-6672-F949-9156-DB1C6210B3D1}" destId="{B395BB56-C883-4145-B663-EC631206CF07}" srcOrd="1" destOrd="0" presId="urn:microsoft.com/office/officeart/2008/layout/LinedList"/>
    <dgm:cxn modelId="{CE7417A8-A239-A349-86FB-1725435097D8}" type="presParOf" srcId="{6FFA8E4D-7AF6-624F-8AFC-FE0EAAFDC43D}" destId="{398252F1-567E-474F-BC1E-32748301BD32}" srcOrd="2" destOrd="0" presId="urn:microsoft.com/office/officeart/2008/layout/LinedList"/>
    <dgm:cxn modelId="{54F64060-242D-3E45-AFFF-B99BE9741388}" type="presParOf" srcId="{6FFA8E4D-7AF6-624F-8AFC-FE0EAAFDC43D}" destId="{C0B4726B-D33D-6C46-AABB-0FC0646BB408}" srcOrd="3" destOrd="0" presId="urn:microsoft.com/office/officeart/2008/layout/LinedList"/>
    <dgm:cxn modelId="{7B7DAD3B-17EB-CA49-BD5E-E8E72788F8A9}" type="presParOf" srcId="{C0B4726B-D33D-6C46-AABB-0FC0646BB408}" destId="{F73B8E01-44DD-5948-827C-78478B5AB3B5}" srcOrd="0" destOrd="0" presId="urn:microsoft.com/office/officeart/2008/layout/LinedList"/>
    <dgm:cxn modelId="{E42A3876-9AEE-094F-ADDD-2418F6F67A72}" type="presParOf" srcId="{C0B4726B-D33D-6C46-AABB-0FC0646BB408}" destId="{FD181137-DC7E-3C42-ACE7-794892B71FCA}" srcOrd="1" destOrd="0" presId="urn:microsoft.com/office/officeart/2008/layout/LinedList"/>
    <dgm:cxn modelId="{AEDF3857-7017-534D-963A-44DE6AD63E35}" type="presParOf" srcId="{6FFA8E4D-7AF6-624F-8AFC-FE0EAAFDC43D}" destId="{78EB163C-9BB7-2941-94D1-223DA85C743F}" srcOrd="4" destOrd="0" presId="urn:microsoft.com/office/officeart/2008/layout/LinedList"/>
    <dgm:cxn modelId="{B7C85203-A7F0-B448-90A8-F2E7532AAC1F}" type="presParOf" srcId="{6FFA8E4D-7AF6-624F-8AFC-FE0EAAFDC43D}" destId="{797EFF3C-3DFB-724E-A00D-B01EA1329881}" srcOrd="5" destOrd="0" presId="urn:microsoft.com/office/officeart/2008/layout/LinedList"/>
    <dgm:cxn modelId="{867F39C8-02A7-5242-A008-28B7601044FD}" type="presParOf" srcId="{797EFF3C-3DFB-724E-A00D-B01EA1329881}" destId="{8041C725-D5E1-EF49-9604-8F5BA185E0BB}" srcOrd="0" destOrd="0" presId="urn:microsoft.com/office/officeart/2008/layout/LinedList"/>
    <dgm:cxn modelId="{8D9AEED0-81C4-C844-9561-9213457AFFBB}" type="presParOf" srcId="{797EFF3C-3DFB-724E-A00D-B01EA1329881}" destId="{0495B42D-1645-D64F-BE48-1C45808A9BC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31B5A0-BC84-4E5A-A2FE-C74ED2FEA788}">
      <dsp:nvSpPr>
        <dsp:cNvPr id="0" name=""/>
        <dsp:cNvSpPr/>
      </dsp:nvSpPr>
      <dsp:spPr>
        <a:xfrm>
          <a:off x="2259675" y="243143"/>
          <a:ext cx="1660500" cy="1660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F9AE44-5DFC-416F-96AE-18A591C40281}">
      <dsp:nvSpPr>
        <dsp:cNvPr id="0" name=""/>
        <dsp:cNvSpPr/>
      </dsp:nvSpPr>
      <dsp:spPr>
        <a:xfrm>
          <a:off x="0" y="2431804"/>
          <a:ext cx="6113997" cy="1624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If </a:t>
          </a:r>
          <a:r>
            <a:rPr lang="en-US" sz="2000" i="1" kern="1200" dirty="0"/>
            <a:t>S </a:t>
          </a:r>
          <a:r>
            <a:rPr lang="en-US" sz="2000" kern="1200" dirty="0"/>
            <a:t>is a finite nonempty sample space of equally likely outcomes, and </a:t>
          </a:r>
          <a:r>
            <a:rPr lang="en-US" sz="2000" i="1" kern="1200" dirty="0"/>
            <a:t>E </a:t>
          </a:r>
          <a:r>
            <a:rPr lang="en-US" sz="2000" kern="1200" dirty="0"/>
            <a:t>is an event, that is, a subset of S, then the probability of </a:t>
          </a:r>
          <a:r>
            <a:rPr lang="en-US" sz="2000" i="1" kern="1200" dirty="0"/>
            <a:t>E </a:t>
          </a:r>
          <a:r>
            <a:rPr lang="en-US" sz="2000" kern="1200" dirty="0"/>
            <a:t>is</a:t>
          </a:r>
          <a14:m xmlns:a14="http://schemas.microsoft.com/office/drawing/2010/main">
            <m:oMath xmlns:m="http://schemas.openxmlformats.org/officeDocument/2006/math">
              <m:r>
                <a:rPr lang="en-US" sz="2000" b="0" i="0" kern="1200" smtClean="0">
                  <a:latin typeface="Cambria Math" panose="02040503050406030204" pitchFamily="18" charset="0"/>
                </a:rPr>
                <m:t> </m:t>
              </m:r>
              <m:r>
                <a:rPr lang="en-US" sz="2000" b="0" i="1" kern="1200" smtClean="0">
                  <a:latin typeface="Cambria Math" panose="02040503050406030204" pitchFamily="18" charset="0"/>
                </a:rPr>
                <m:t>𝑝</m:t>
              </m:r>
              <m:d>
                <m:dPr>
                  <m:ctrlPr>
                    <a:rPr lang="en-US" sz="20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𝐸</m:t>
                  </m:r>
                </m:e>
              </m:d>
              <m:r>
                <a:rPr lang="en-US" sz="2000" b="0" i="1" kern="1200" smtClean="0">
                  <a:latin typeface="Cambria Math" panose="02040503050406030204" pitchFamily="18" charset="0"/>
                </a:rPr>
                <m:t>=</m:t>
              </m:r>
              <m:f>
                <m:fPr>
                  <m:ctrlPr>
                    <a:rPr lang="en-US" sz="2000" b="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d>
                    <m:dPr>
                      <m:begChr m:val="|"/>
                      <m:endChr m:val="|"/>
                      <m:ctrlPr>
                        <a:rPr lang="en-US" sz="20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2000" b="0" i="1" kern="1200" smtClean="0">
                          <a:latin typeface="Cambria Math" panose="02040503050406030204" pitchFamily="18" charset="0"/>
                        </a:rPr>
                        <m:t>𝐸</m:t>
                      </m:r>
                    </m:e>
                  </m:d>
                </m:num>
                <m:den>
                  <m:d>
                    <m:dPr>
                      <m:begChr m:val="|"/>
                      <m:endChr m:val="|"/>
                      <m:ctrlPr>
                        <a:rPr lang="en-US" sz="20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2000" b="0" i="1" kern="1200" smtClean="0">
                          <a:latin typeface="Cambria Math" panose="02040503050406030204" pitchFamily="18" charset="0"/>
                        </a:rPr>
                        <m:t>𝑆</m:t>
                      </m:r>
                    </m:e>
                  </m:d>
                </m:den>
              </m:f>
            </m:oMath>
          </a14:m>
          <a:endParaRPr lang="en-US" sz="2000" b="0" kern="1200" dirty="0"/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0" y="2431804"/>
        <a:ext cx="6113997" cy="1624785"/>
      </dsp:txXfrm>
    </dsp:sp>
    <dsp:sp modelId="{3ACF7000-CFE1-4509-A01C-F77FAC50FDE0}">
      <dsp:nvSpPr>
        <dsp:cNvPr id="0" name=""/>
        <dsp:cNvSpPr/>
      </dsp:nvSpPr>
      <dsp:spPr>
        <a:xfrm>
          <a:off x="7807423" y="243143"/>
          <a:ext cx="1660500" cy="1660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5F81C2-00C4-4900-82DA-7D0DFF80C8C7}">
      <dsp:nvSpPr>
        <dsp:cNvPr id="0" name=""/>
        <dsp:cNvSpPr/>
      </dsp:nvSpPr>
      <dsp:spPr>
        <a:xfrm>
          <a:off x="6792673" y="2483408"/>
          <a:ext cx="3690000" cy="1624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According to Pierre-Simon Laplace’s definition, the probability of an event happening is between 0 and 1. </a:t>
          </a:r>
        </a:p>
      </dsp:txBody>
      <dsp:txXfrm>
        <a:off x="6792673" y="2483408"/>
        <a:ext cx="3690000" cy="16247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7773D1-6130-A047-B223-01FAF3578132}">
      <dsp:nvSpPr>
        <dsp:cNvPr id="0" name=""/>
        <dsp:cNvSpPr/>
      </dsp:nvSpPr>
      <dsp:spPr>
        <a:xfrm>
          <a:off x="0" y="2700"/>
          <a:ext cx="629171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D6A2D2-3456-3548-918E-B3838A30EA54}">
      <dsp:nvSpPr>
        <dsp:cNvPr id="0" name=""/>
        <dsp:cNvSpPr/>
      </dsp:nvSpPr>
      <dsp:spPr>
        <a:xfrm>
          <a:off x="0" y="2700"/>
          <a:ext cx="6291714" cy="184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Discrete Mathematics and Its Applications, 8</a:t>
          </a:r>
          <a:r>
            <a:rPr lang="en-US" sz="3600" kern="1200" baseline="30000"/>
            <a:t>th</a:t>
          </a:r>
          <a:r>
            <a:rPr lang="en-US" sz="3600" kern="1200"/>
            <a:t> Edition By Kenneth H. Rosen</a:t>
          </a:r>
        </a:p>
      </dsp:txBody>
      <dsp:txXfrm>
        <a:off x="0" y="2700"/>
        <a:ext cx="6291714" cy="1841777"/>
      </dsp:txXfrm>
    </dsp:sp>
    <dsp:sp modelId="{398252F1-567E-474F-BC1E-32748301BD32}">
      <dsp:nvSpPr>
        <dsp:cNvPr id="0" name=""/>
        <dsp:cNvSpPr/>
      </dsp:nvSpPr>
      <dsp:spPr>
        <a:xfrm>
          <a:off x="0" y="1844478"/>
          <a:ext cx="6291714" cy="0"/>
        </a:xfrm>
        <a:prstGeom prst="lin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3B8E01-44DD-5948-827C-78478B5AB3B5}">
      <dsp:nvSpPr>
        <dsp:cNvPr id="0" name=""/>
        <dsp:cNvSpPr/>
      </dsp:nvSpPr>
      <dsp:spPr>
        <a:xfrm>
          <a:off x="0" y="1844478"/>
          <a:ext cx="6291714" cy="184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Exact Inference in Bayes Nets – Pseudocode from MIT’s Artificial Intelligence course (6.034)</a:t>
          </a:r>
        </a:p>
      </dsp:txBody>
      <dsp:txXfrm>
        <a:off x="0" y="1844478"/>
        <a:ext cx="6291714" cy="1841777"/>
      </dsp:txXfrm>
    </dsp:sp>
    <dsp:sp modelId="{78EB163C-9BB7-2941-94D1-223DA85C743F}">
      <dsp:nvSpPr>
        <dsp:cNvPr id="0" name=""/>
        <dsp:cNvSpPr/>
      </dsp:nvSpPr>
      <dsp:spPr>
        <a:xfrm>
          <a:off x="0" y="3686256"/>
          <a:ext cx="6291714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41C725-D5E1-EF49-9604-8F5BA185E0BB}">
      <dsp:nvSpPr>
        <dsp:cNvPr id="0" name=""/>
        <dsp:cNvSpPr/>
      </dsp:nvSpPr>
      <dsp:spPr>
        <a:xfrm>
          <a:off x="0" y="3686256"/>
          <a:ext cx="6291714" cy="1841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Bayesian Network – www.wikipedia.com</a:t>
          </a:r>
        </a:p>
      </dsp:txBody>
      <dsp:txXfrm>
        <a:off x="0" y="3686256"/>
        <a:ext cx="6291714" cy="18417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133783-8EA4-6640-BE57-4CFC80D517B8}" type="datetimeFigureOut">
              <a:rPr lang="en-US" smtClean="0"/>
              <a:t>12/9/22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5A23D-2D2F-4A4E-9C4A-5B601E94D8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31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F5A23D-2D2F-4A4E-9C4A-5B601E94D8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041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41B3F-9123-5B20-8934-62670C47D5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703750-907E-3609-5038-C5F282C9CB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8AC58-78E7-3629-BCA5-70C498575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4DE48-1AD0-6F4E-A6D3-379311AF7134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12FCF-D673-2D10-DF6A-C0BE2D2DE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EECB9-C211-E4AF-0F6C-556880365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5DD83-F341-E846-A7B9-FBCFD1016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227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67176-649B-E1A6-F4FC-A15C0F9F3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0D5614-B11F-8DF8-D2B8-AD6E3D39E9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34C39-30CB-A3CC-AAFA-249079158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4DE48-1AD0-6F4E-A6D3-379311AF7134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1DD8-D8EF-4C01-55E8-A2A03CD8D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6E25E-6A2D-4174-FB60-6C336A050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5DD83-F341-E846-A7B9-FBCFD1016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377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F4AEAF-79DA-299F-E271-99EDDBE62A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7D40C2-8C03-23AC-23D0-ADABB7A770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99BE0-194A-E3F3-BC47-2909373FA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4DE48-1AD0-6F4E-A6D3-379311AF7134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B91C5-DA05-5222-117D-BDF5904F4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DB1E8-2BD4-9AA2-4A4E-F3E3B563A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5DD83-F341-E846-A7B9-FBCFD1016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217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4CF6A-71C9-B017-76B6-03D69F019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033F8-92C6-E17B-FDD3-B6916AC7A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65D22-5353-EEF3-9618-59730E531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4DE48-1AD0-6F4E-A6D3-379311AF7134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A9759-2212-2AD2-C804-B4254C96E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860CF-ECF2-FC93-B00F-623B28099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5DD83-F341-E846-A7B9-FBCFD1016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04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C8E05-A93D-AC3B-0F6D-580B7A9C6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7112C-05E0-80AD-ABC5-474586491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4AE6F-C577-2D5F-3306-B644F1DC9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4DE48-1AD0-6F4E-A6D3-379311AF7134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4F6C5-C97C-C49C-8E08-E10347F0E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9057C-7C68-2D99-9037-6E7A48484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5DD83-F341-E846-A7B9-FBCFD1016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870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91F2C-F190-B5A7-2E65-8FE12BEA6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3A7A-6BDC-D2C7-2B78-38098A7462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AB55A-10BE-511F-96F3-A25E263B1D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842BAC-CC77-045E-AD92-884FB2D71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4DE48-1AD0-6F4E-A6D3-379311AF7134}" type="datetimeFigureOut">
              <a:rPr lang="en-US" smtClean="0"/>
              <a:t>12/8/22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5A5C26-321B-F9C2-D3F9-2029E8753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1847AC-BCC4-624B-B039-1155C85CF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5DD83-F341-E846-A7B9-FBCFD1016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516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49FEE-CAED-8330-EDFB-B1729ED87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E2E5E2-6731-86AF-9C2B-E05192082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FD22BF-9E29-949D-F7B4-8C74AD3A0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7A88E8-3E77-EE2A-D997-CC23D433AD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478B90-D0CA-117A-7D78-6F8B732CDB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CFE528-DB71-35BF-99B3-F3AED00E8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4DE48-1AD0-6F4E-A6D3-379311AF7134}" type="datetimeFigureOut">
              <a:rPr lang="en-US" smtClean="0"/>
              <a:t>12/8/22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5A3401-81FD-640F-B796-6F9906712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4FBEE5-2B67-9FF2-06F1-3D886810A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5DD83-F341-E846-A7B9-FBCFD1016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404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719C5-3781-C304-C3F8-3B1DE6AA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24495D-16DE-6682-2509-F7E3F8416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4DE48-1AD0-6F4E-A6D3-379311AF7134}" type="datetimeFigureOut">
              <a:rPr lang="en-US" smtClean="0"/>
              <a:t>12/8/22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D2575A-9CF3-D323-2B4C-3F565B9F7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A8A34-3836-DAC2-2634-C45555929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5DD83-F341-E846-A7B9-FBCFD1016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096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F89B07-F208-3E69-B826-0ED785196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4DE48-1AD0-6F4E-A6D3-379311AF7134}" type="datetimeFigureOut">
              <a:rPr lang="en-US" smtClean="0"/>
              <a:t>12/8/22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C041A5-E86D-D7FE-660B-0AC4DCF93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BBE8A-6959-4FE1-2458-AC051205A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5DD83-F341-E846-A7B9-FBCFD1016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937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39DB3-5B6F-8710-B853-1AA836274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27953-E1B0-A3D8-17E0-C8C53B75E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35735B-E132-D856-EFE7-65D93607DE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654435-C05D-7635-7E11-47E6FAE74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4DE48-1AD0-6F4E-A6D3-379311AF7134}" type="datetimeFigureOut">
              <a:rPr lang="en-US" smtClean="0"/>
              <a:t>12/8/22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088DD0-0CA0-516F-5C69-DD1A3837D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09234B-C942-4751-2E64-91AF6F478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5DD83-F341-E846-A7B9-FBCFD1016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438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EED4B-A35D-4D6F-9A2E-10F98F16D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78184B-49C6-14B2-24A8-7865ECBFBD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424CF2-EE3B-027C-7534-67B77E699D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F4FA80-40A2-E946-85F9-AAE42FEF9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4DE48-1AD0-6F4E-A6D3-379311AF7134}" type="datetimeFigureOut">
              <a:rPr lang="en-US" smtClean="0"/>
              <a:t>12/8/22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CC578-9BF3-E55B-29BA-B983CD9D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206DE3-164A-0D04-0C97-2AF5578EC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5DD83-F341-E846-A7B9-FBCFD1016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897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895BC9-6F7E-CF18-01AC-697AC16C2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91EE7-3AA8-28C5-0885-F40EE2BEB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3CC4-6907-1465-D3FC-71EB7FB0CA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64DE48-1AD0-6F4E-A6D3-379311AF7134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42032-AA67-42D1-A2A9-64299E98DF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07F0E-529B-BF23-CC08-D74A91B0E9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5DD83-F341-E846-A7B9-FBCFD1016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16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2.png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6AE75543-581D-CA12-340B-A866AD8D65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495A32-2729-EFB0-E70B-C0D83394F3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Probability Theory and Exact Inference in Bayesian Networks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C853EB-9364-7AA2-4116-BB839E40CA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By: Aryeh Freud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F5D4127-5176-DB0B-B131-1AF18AE91C6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55680" y="578238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923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spd="slow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" objId="5"/>
        <p14:stopEvt time="10000" objId="5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E4BB4-B32A-8FB5-3508-8D5F91D6C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dirty="0"/>
              <a:t>Random Variables</a:t>
            </a:r>
          </a:p>
        </p:txBody>
      </p:sp>
      <p:pic>
        <p:nvPicPr>
          <p:cNvPr id="5" name="Picture 4" descr="A blackboard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5EDC485C-BCA6-98DE-8327-6E95FDDB09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13" r="32318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622D0-0E0A-A097-09B4-42CBAC37A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</a:t>
            </a:r>
            <a:r>
              <a:rPr lang="en-US" sz="3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distribution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 a random variable </a:t>
            </a:r>
            <a:r>
              <a:rPr lang="en-US" sz="3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 a sample space </a:t>
            </a:r>
            <a:r>
              <a:rPr lang="en-US" sz="3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is the set of pairs (</a:t>
            </a:r>
            <a:r>
              <a:rPr lang="en-US" sz="3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r, p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3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</a:t>
            </a:r>
            <a:r>
              <a:rPr lang="en-US" sz="3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)) for all </a:t>
            </a:r>
            <a:r>
              <a:rPr lang="en-US" sz="3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 </a:t>
            </a:r>
            <a:r>
              <a:rPr lang="en-US" sz="32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∈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3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), where </a:t>
            </a:r>
            <a:r>
              <a:rPr lang="en-US" sz="3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3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</a:t>
            </a:r>
            <a:r>
              <a:rPr lang="en-US" sz="3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is the probability that </a:t>
            </a:r>
            <a:r>
              <a:rPr lang="en-US" sz="3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takes the value </a:t>
            </a:r>
            <a:r>
              <a:rPr lang="en-US" sz="3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A38C9F4-2994-015F-1994-2ADD5743FC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32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90"/>
    </mc:Choice>
    <mc:Fallback>
      <p:transition spd="slow" advTm="165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676A78-293E-0314-CB3A-90757E49D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 dirty="0"/>
              <a:t>Bayes’ Theorem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E21B4C-B105-CF55-5D91-3F151D6F84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0936" y="2807208"/>
                <a:ext cx="3429000" cy="3410712"/>
              </a:xfrm>
            </p:spPr>
            <p:txBody>
              <a:bodyPr anchor="t">
                <a:normAutofit/>
              </a:bodyPr>
              <a:lstStyle/>
              <a:p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Suppose that </a:t>
                </a:r>
                <a:r>
                  <a:rPr lang="en-US" sz="2400" i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E </a:t>
                </a:r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and </a:t>
                </a:r>
                <a:r>
                  <a:rPr lang="en-US" sz="2400" i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F </a:t>
                </a:r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are events from a sample space </a:t>
                </a:r>
                <a:r>
                  <a:rPr lang="en-US" sz="2400" i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S </a:t>
                </a:r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such that </a:t>
                </a:r>
                <a:r>
                  <a:rPr lang="en-US" sz="2400" i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p</a:t>
                </a:r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2400" i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E</a:t>
                </a:r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0 and </a:t>
                </a:r>
                <a:r>
                  <a:rPr lang="en-US" sz="2400" i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p</a:t>
                </a:r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2400" i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F</a:t>
                </a:r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0. Then we have, </a:t>
                </a:r>
                <a14:m>
                  <m:oMath xmlns:m="http://schemas.openxmlformats.org/officeDocument/2006/math">
                    <m:r>
                      <a:rPr lang="en-US" sz="2400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sz="24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𝐹</m:t>
                        </m:r>
                        <m:r>
                          <a:rPr lang="en-US" sz="24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d>
                    <m:r>
                      <a:rPr lang="en-US" sz="2400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2400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𝐸</m:t>
                    </m:r>
                    <m:r>
                      <a:rPr lang="en-US" sz="2400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)=</m:t>
                    </m:r>
                    <m:f>
                      <m:fPr>
                        <m:ctrlPr>
                          <a:rPr lang="en-US" sz="24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4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en-US" sz="2400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𝐸</m:t>
                            </m:r>
                            <m:r>
                              <a:rPr lang="en-US" sz="2400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e>
                        </m:d>
                        <m:r>
                          <a:rPr lang="en-US" sz="24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24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𝐹</m:t>
                        </m:r>
                        <m:r>
                          <a:rPr lang="en-US" sz="24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)</m:t>
                        </m:r>
                        <m:r>
                          <a:rPr lang="en-US" sz="24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𝐹</m:t>
                            </m:r>
                          </m:e>
                        </m:d>
                      </m:num>
                      <m:den>
                        <m:r>
                          <a:rPr lang="en-US" sz="24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en-US" sz="2400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𝐸</m:t>
                            </m:r>
                            <m:r>
                              <a:rPr lang="en-US" sz="2400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e>
                        </m:d>
                        <m:r>
                          <a:rPr lang="en-US" sz="24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24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𝐹</m:t>
                        </m:r>
                        <m:r>
                          <a:rPr lang="en-US" sz="24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)</m:t>
                        </m:r>
                        <m:r>
                          <a:rPr lang="en-US" sz="24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𝐹</m:t>
                            </m:r>
                          </m:e>
                        </m:d>
                        <m:r>
                          <a:rPr lang="en-US" sz="24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sz="24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en-US" sz="2400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𝐸</m:t>
                            </m:r>
                            <m:r>
                              <a:rPr lang="en-US" sz="2400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e>
                        </m:d>
                        <m:r>
                          <a:rPr lang="en-US" sz="24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 </m:t>
                        </m:r>
                        <m:bar>
                          <m:barPr>
                            <m:pos m:val="top"/>
                            <m:ctrlPr>
                              <a:rPr lang="en-US" sz="2400" b="0" i="1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barPr>
                          <m:e>
                            <m:r>
                              <a:rPr lang="en-US" sz="2400" b="0" i="1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𝐹</m:t>
                            </m:r>
                          </m:e>
                        </m:bar>
                        <m:r>
                          <a:rPr lang="en-US" sz="2400" b="0" i="1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  <m:r>
                          <a:rPr lang="en-US" sz="2400" b="0" i="1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  <m:r>
                          <a:rPr lang="en-US" sz="2400" b="0" i="1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bar>
                          <m:barPr>
                            <m:pos m:val="top"/>
                            <m:ctrlPr>
                              <a:rPr lang="en-US" sz="2400" b="0" i="1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barPr>
                          <m:e>
                            <m:r>
                              <a:rPr lang="en-US" sz="2400" b="0" i="1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𝐹</m:t>
                            </m:r>
                          </m:e>
                        </m:bar>
                        <m:r>
                          <a:rPr lang="en-US" sz="2400" b="0" i="1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endParaRPr lang="en-US" sz="2200" dirty="0">
                  <a:latin typeface="Calibri" panose="020F0502020204030204" pitchFamily="34" charset="0"/>
                  <a:cs typeface="Arial" panose="020B0604020202020204" pitchFamily="34" charset="0"/>
                </a:endParaRPr>
              </a:p>
              <a:p>
                <a:endParaRPr lang="en-US" sz="2200" dirty="0"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E21B4C-B105-CF55-5D91-3F151D6F84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0936" y="2807208"/>
                <a:ext cx="3429000" cy="3410712"/>
              </a:xfrm>
              <a:blipFill>
                <a:blip r:embed="rId4"/>
                <a:stretch>
                  <a:fillRect l="-2214" t="-2230" r="-4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0533DC34-BF07-D747-7F97-ADCD2BDB3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296" y="1625403"/>
            <a:ext cx="6903720" cy="3607193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9614000-8F71-A13F-45B9-16E63FE3A7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42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394"/>
    </mc:Choice>
    <mc:Fallback>
      <p:transition spd="slow" advTm="303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DD85E0-8B31-DCFD-646E-E55594A25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Enumeration Algorithm  - Ask Function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64530755-7ABD-E328-2F27-103EA66FF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7642" y="2050230"/>
            <a:ext cx="8644358" cy="2381327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88374E8D-429D-A3D2-BE38-E2DE2C688B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75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596"/>
    </mc:Choice>
    <mc:Fallback>
      <p:transition spd="slow" advTm="735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5978DC-7DF7-05B7-C1E2-C4236373E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Enumeration Algorithm – All Function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0F3E843-126A-0A3D-742F-DC4CB322A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99" y="1967266"/>
            <a:ext cx="8373303" cy="2658521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18F1019-76C4-243D-6D30-6A88438160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69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49"/>
    </mc:Choice>
    <mc:Fallback>
      <p:transition spd="slow" advTm="25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E13124-5E33-78D9-EE95-9BC502F70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Variable-Elimination Algorithm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1284219-6A23-A7C1-4C7B-335938B88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55" y="1966293"/>
            <a:ext cx="11271288" cy="445216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D4B1F4B-C2C9-8029-6778-97F7BB78F4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1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590"/>
    </mc:Choice>
    <mc:Fallback>
      <p:transition spd="slow" advTm="695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0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C0C8A-2EC0-176F-F772-8D5E8F326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Sources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B4F729A0-1C9F-AA42-B26E-D6AE99BB6E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9362862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7406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4EA7E3-A337-5AA0-6A0E-A33619678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Probability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Content Placeholder 2">
                <a:extLst>
                  <a:ext uri="{FF2B5EF4-FFF2-40B4-BE49-F238E27FC236}">
                    <a16:creationId xmlns:a16="http://schemas.microsoft.com/office/drawing/2014/main" id="{B0D45AA4-1BB4-1F85-9298-3FC618103E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92471221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>
          <p:graphicFrame>
            <p:nvGraphicFramePr>
              <p:cNvPr id="7" name="Content Placeholder 2">
                <a:extLst>
                  <a:ext uri="{FF2B5EF4-FFF2-40B4-BE49-F238E27FC236}">
                    <a16:creationId xmlns:a16="http://schemas.microsoft.com/office/drawing/2014/main" id="{B0D45AA4-1BB4-1F85-9298-3FC618103E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92471221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5" r:qs="rId6" r:cs="rId7"/>
              </a:graphicData>
            </a:graphic>
          </p:graphicFrame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F7E1533-AA94-477D-7894-BFF991C89C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3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424"/>
    </mc:Choice>
    <mc:Fallback>
      <p:transition spd="slow" advTm="414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8F7EFB-A055-F65E-65E7-103737F31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Pierre-Simon Laplace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B382C026-51DA-2F68-5993-A8E22F8270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777316" y="1834371"/>
            <a:ext cx="6780700" cy="3186929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0A6738C-1CB1-CB11-461A-0969491F65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57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815"/>
    </mc:Choice>
    <mc:Fallback>
      <p:transition spd="slow" advTm="288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669585-5E9B-1CCB-AA77-7A623773A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121" y="321734"/>
            <a:ext cx="5136412" cy="1135737"/>
          </a:xfrm>
        </p:spPr>
        <p:txBody>
          <a:bodyPr>
            <a:normAutofit/>
          </a:bodyPr>
          <a:lstStyle/>
          <a:p>
            <a:r>
              <a:rPr lang="en-US" sz="3600" dirty="0"/>
              <a:t>Assigning Probabilities</a:t>
            </a:r>
          </a:p>
        </p:txBody>
      </p:sp>
      <p:pic>
        <p:nvPicPr>
          <p:cNvPr id="5" name="Picture 4" descr="A group of yellow figures and a red figure on the other side">
            <a:extLst>
              <a:ext uri="{FF2B5EF4-FFF2-40B4-BE49-F238E27FC236}">
                <a16:creationId xmlns:a16="http://schemas.microsoft.com/office/drawing/2014/main" id="{5A1EE0C8-0177-73AD-D52A-0349BF0551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182" r="3560" b="-1"/>
          <a:stretch/>
        </p:blipFill>
        <p:spPr>
          <a:xfrm>
            <a:off x="-2" y="10"/>
            <a:ext cx="5779884" cy="685799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" y="713128"/>
            <a:ext cx="1068867" cy="2126625"/>
            <a:chOff x="10918968" y="713127"/>
            <a:chExt cx="1273032" cy="253283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4C53BD-10F7-E47C-731B-9EB3367923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12120" y="1782981"/>
                <a:ext cx="5136412" cy="4393982"/>
              </a:xfrm>
            </p:spPr>
            <p:txBody>
              <a:bodyPr>
                <a:norm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Suppose that </a:t>
                </a:r>
                <a:r>
                  <a:rPr lang="en-US" sz="2000" i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S </a:t>
                </a:r>
                <a:r>
                  <a:rPr lang="en-US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is a set with </a:t>
                </a:r>
                <a:r>
                  <a:rPr lang="en-US" sz="2000" i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n </a:t>
                </a:r>
                <a:r>
                  <a:rPr lang="en-US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elements. The </a:t>
                </a:r>
                <a:r>
                  <a:rPr lang="en-US" sz="2000" i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uniform distribution </a:t>
                </a:r>
                <a:r>
                  <a:rPr lang="en-US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assigns the probability 1∕</a:t>
                </a:r>
                <a:r>
                  <a:rPr lang="en-US" sz="2000" i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n </a:t>
                </a:r>
                <a:r>
                  <a:rPr lang="en-US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to each element of </a:t>
                </a:r>
                <a:r>
                  <a:rPr lang="en-US" sz="2000" i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. </a:t>
                </a:r>
              </a:p>
              <a:p>
                <a:pPr marL="0" marR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r>
                  <a:rPr lang="en-US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The probability of an event as the sum of the probabilities of the event is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sz="2000" b="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Because |E| = m and |S| = n, it follows that </a:t>
                </a:r>
                <a14:m>
                  <m:oMath xmlns:m="http://schemas.openxmlformats.org/officeDocument/2006/math">
                    <m:r>
                      <a:rPr lang="en-US" sz="2000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𝑝</m:t>
                    </m:r>
                    <m:d>
                      <m:dPr>
                        <m:ctrlPr>
                          <a:rPr lang="en-US" sz="20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0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𝐸</m:t>
                        </m:r>
                      </m:e>
                    </m:d>
                    <m:r>
                      <a:rPr lang="en-US" sz="2000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0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𝑚</m:t>
                        </m:r>
                      </m:num>
                      <m:den>
                        <m:r>
                          <a:rPr lang="en-US" sz="20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𝑛</m:t>
                        </m:r>
                      </m:den>
                    </m:f>
                    <m:r>
                      <a:rPr lang="en-US" sz="2000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000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𝐸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𝑆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which is Laplace’s definition of the probability of event E.</a:t>
                </a:r>
              </a:p>
              <a:p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4C53BD-10F7-E47C-731B-9EB3367923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12120" y="1782981"/>
                <a:ext cx="5136412" cy="4393982"/>
              </a:xfrm>
              <a:blipFill>
                <a:blip r:embed="rId5"/>
                <a:stretch>
                  <a:fillRect l="-1232" t="-1729" r="-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7618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27850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E34FECB-326E-3892-FCAC-270B8075EC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80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401"/>
    </mc:Choice>
    <mc:Fallback>
      <p:transition spd="slow" advTm="334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79FE43-9D90-13EA-D996-A46EA7D16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Probabilities of Complements and Unions of Events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D9452E-CACD-FC51-61B1-950A6E0F2D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10259" y="649480"/>
                <a:ext cx="6555347" cy="5546047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Let </a:t>
                </a:r>
                <a:r>
                  <a:rPr lang="en-US" sz="2000" i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E </a:t>
                </a:r>
                <a:r>
                  <a:rPr lang="en-US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be an event in a sample space </a:t>
                </a:r>
                <a:r>
                  <a:rPr lang="en-US" sz="2000" i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. The probability of the event is 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barPr>
                      <m:e>
                        <m:r>
                          <a:rPr lang="en-US" sz="2000" b="0" i="1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𝐸</m:t>
                        </m:r>
                      </m:e>
                    </m:bar>
                    <m:r>
                      <a:rPr lang="en-US" sz="2000" b="0" i="1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000" b="0" i="1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  <m:r>
                      <a:rPr lang="en-US" sz="2000" b="0" i="1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US" sz="2000" b="0" i="1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𝐸</m:t>
                    </m:r>
                  </m:oMath>
                </a14:m>
                <a:r>
                  <a:rPr lang="en-US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endParaRPr lang="en-US" sz="20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r>
                  <a:rPr lang="en-US" sz="2000" dirty="0">
                    <a:latin typeface="Calibri" panose="020F0502020204030204" pitchFamily="34" charset="0"/>
                    <a:cs typeface="Arial" panose="020B0604020202020204" pitchFamily="34" charset="0"/>
                  </a:rPr>
                  <a:t>T</a:t>
                </a:r>
                <a:r>
                  <a:rPr lang="en-US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he complementary event of </a:t>
                </a:r>
                <a:r>
                  <a:rPr lang="en-US" sz="2000" i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E</a:t>
                </a:r>
                <a:r>
                  <a:rPr lang="en-US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, is given by </a:t>
                </a:r>
                <a14:m>
                  <m:oMath xmlns:m="http://schemas.openxmlformats.org/officeDocument/2006/math">
                    <m:r>
                      <a:rPr lang="en-US" sz="2000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𝑝</m:t>
                    </m:r>
                    <m:d>
                      <m:dPr>
                        <m:ctrlPr>
                          <a:rPr lang="en-US" sz="20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bar>
                          <m:barPr>
                            <m:pos m:val="top"/>
                            <m:ctrlPr>
                              <a:rPr lang="en-US" sz="2000" b="0" i="1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barPr>
                          <m:e>
                            <m:r>
                              <a:rPr lang="en-US" sz="2000" b="0" i="1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𝐸</m:t>
                            </m:r>
                          </m:e>
                        </m:bar>
                      </m:e>
                    </m:d>
                    <m:r>
                      <a:rPr lang="en-US" sz="2000" b="0" i="1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=1−</m:t>
                    </m:r>
                    <m:r>
                      <a:rPr lang="en-US" sz="2000" b="0" i="1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sz="2000" b="0" i="1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000" b="0" i="1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𝐸</m:t>
                    </m:r>
                    <m:r>
                      <a:rPr lang="en-US" sz="2000" b="0" i="1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, where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000" b="0" i="1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barPr>
                      <m:e>
                        <m:r>
                          <a:rPr lang="en-US" sz="2000" b="0" i="1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𝐸</m:t>
                        </m:r>
                      </m:e>
                    </m:bar>
                  </m:oMath>
                </a14:m>
                <a:r>
                  <a:rPr lang="en-US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is the complementary event of the event E. This holds true when looking at the equation</a:t>
                </a:r>
                <a14:m>
                  <m:oMath xmlns:m="http://schemas.openxmlformats.org/officeDocument/2006/math">
                    <m:r>
                      <a:rPr lang="en-US" sz="2000" b="0" i="0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  <m:r>
                          <a:rPr lang="en-US" sz="2000" b="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∈</m:t>
                        </m:r>
                        <m:r>
                          <a:rPr lang="en-US" sz="2000" b="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sub>
                      <m:sup/>
                      <m:e>
                        <m:r>
                          <a:rPr lang="en-US" sz="2000" b="0" i="1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000" b="0" i="1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2000" b="0" i="1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=1=</m:t>
                        </m:r>
                        <m:r>
                          <a:rPr lang="en-US" sz="2000" b="0" i="1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000" b="0" i="1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𝐸</m:t>
                            </m:r>
                          </m:e>
                        </m:d>
                        <m:r>
                          <a:rPr lang="en-US" sz="2000" b="0" i="1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sz="2000" b="0" i="1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  <m:r>
                          <a:rPr lang="en-US" sz="2000" b="0" i="1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bar>
                          <m:barPr>
                            <m:pos m:val="top"/>
                            <m:ctrlPr>
                              <a:rPr lang="en-US" sz="2000" b="0" i="1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barPr>
                          <m:e>
                            <m:r>
                              <a:rPr lang="en-US" sz="2000" b="0" i="1">
                                <a:effectLst/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𝐸</m:t>
                            </m:r>
                          </m:e>
                        </m:bar>
                        <m:r>
                          <a:rPr lang="en-US" sz="2000" b="0" i="1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because the sum of probabilities of the n possible outcomes is 1 and each outcome is either in E or in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000" b="0" i="1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barPr>
                      <m:e>
                        <m:r>
                          <a:rPr lang="en-US" sz="2000" b="0" i="1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𝐸</m:t>
                        </m:r>
                      </m:e>
                    </m:bar>
                  </m:oMath>
                </a14:m>
                <a:r>
                  <a:rPr lang="en-US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but not in both.</a:t>
                </a:r>
              </a:p>
              <a:p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r>
                  <a:rPr lang="en-US" sz="20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The generalization of this is in the following formula for the probability of the union of pairwise disjoint events: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(</m:t>
                    </m:r>
                    <m:nary>
                      <m:naryPr>
                        <m:chr m:val="⋃"/>
                        <m:supHide m:val="on"/>
                        <m:ctrl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𝑝</m:t>
                            </m:r>
                            <m: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000" b="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0" indent="0">
                  <a:buNone/>
                </a:pPr>
                <a:endParaRPr lang="en-US" sz="2000" dirty="0">
                  <a:effectLst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D9452E-CACD-FC51-61B1-950A6E0F2D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10259" y="649480"/>
                <a:ext cx="6555347" cy="5546047"/>
              </a:xfrm>
              <a:blipFill>
                <a:blip r:embed="rId4"/>
                <a:stretch>
                  <a:fillRect l="-774" r="-1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6E8D3C1C-2D2D-1D97-FD18-8EB7B618EE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455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86"/>
    </mc:Choice>
    <mc:Fallback>
      <p:transition spd="slow" advTm="89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iagram, text&#10;&#10;Description automatically generated">
            <a:extLst>
              <a:ext uri="{FF2B5EF4-FFF2-40B4-BE49-F238E27FC236}">
                <a16:creationId xmlns:a16="http://schemas.microsoft.com/office/drawing/2014/main" id="{14D120C2-AB82-F053-6B6D-531CED5889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41" r="3" b="3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1E51E1-77EE-A15D-DBC1-F1FECFEA39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62510" y="1658867"/>
                <a:ext cx="2942813" cy="3540265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Let </a:t>
                </a:r>
                <a:r>
                  <a:rPr lang="en-US" i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E </a:t>
                </a:r>
                <a:r>
                  <a:rPr lang="en-US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and </a:t>
                </a:r>
                <a:r>
                  <a:rPr lang="en-US" i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F </a:t>
                </a:r>
                <a:r>
                  <a:rPr lang="en-US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be events with </a:t>
                </a:r>
                <a:r>
                  <a:rPr lang="en-US" i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p</a:t>
                </a:r>
                <a:r>
                  <a:rPr lang="en-US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i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F</a:t>
                </a:r>
                <a:r>
                  <a:rPr lang="en-US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) </a:t>
                </a:r>
                <a:r>
                  <a:rPr lang="en-US" i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&gt; </a:t>
                </a:r>
                <a:r>
                  <a:rPr lang="en-US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0. The conditional probability of E given F, denoted by </a:t>
                </a:r>
                <a14:m>
                  <m:oMath xmlns:m="http://schemas.openxmlformats.org/officeDocument/2006/math"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𝐸</m:t>
                        </m:r>
                        <m:r>
                          <a:rPr lang="en-US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d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𝐹</m:t>
                    </m:r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b="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is defined as: </a:t>
                </a:r>
                <a14:m>
                  <m:oMath xmlns:m="http://schemas.openxmlformats.org/officeDocument/2006/math"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𝐸</m:t>
                        </m:r>
                        <m:r>
                          <a:rPr lang="en-US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d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𝐹</m:t>
                    </m:r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)=</m:t>
                    </m:r>
                    <m:f>
                      <m:fPr>
                        <m:ctrlPr>
                          <a:rPr lang="en-US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𝐸</m:t>
                            </m:r>
                            <m:r>
                              <a:rPr lang="en-US" b="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∩</m:t>
                            </m:r>
                            <m:r>
                              <a:rPr lang="en-US" b="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𝐹</m:t>
                            </m:r>
                          </m:e>
                        </m:d>
                      </m:num>
                      <m:den>
                        <m:r>
                          <a:rPr lang="en-US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𝐹</m:t>
                            </m:r>
                          </m:e>
                        </m:d>
                      </m:den>
                    </m:f>
                  </m:oMath>
                </a14:m>
                <a:endParaRPr lang="en-US" b="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sz="20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endParaRPr lang="en-US" sz="20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1E51E1-77EE-A15D-DBC1-F1FECFEA39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62510" y="1658867"/>
                <a:ext cx="2942813" cy="3540265"/>
              </a:xfrm>
              <a:blipFill>
                <a:blip r:embed="rId5"/>
                <a:stretch>
                  <a:fillRect l="-3448" t="-2500" r="-2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2628911-E70D-8AB5-E94D-190B77DAF1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707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977"/>
    </mc:Choice>
    <mc:Fallback>
      <p:transition spd="slow" advTm="219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962974-74FD-578D-059C-17905B8FF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US" sz="4000" dirty="0"/>
              <a:t>Independence</a:t>
            </a:r>
          </a:p>
        </p:txBody>
      </p:sp>
      <p:pic>
        <p:nvPicPr>
          <p:cNvPr id="25" name="Picture 24" descr="Two dice rolling in mid-air">
            <a:extLst>
              <a:ext uri="{FF2B5EF4-FFF2-40B4-BE49-F238E27FC236}">
                <a16:creationId xmlns:a16="http://schemas.microsoft.com/office/drawing/2014/main" id="{ED069EAC-1B98-1B37-5ED6-B3E4469077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062" r="28787" b="-2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657826-C164-F6EC-3A1E-03BDADACCF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53734" y="2409830"/>
                <a:ext cx="6798539" cy="370521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Let E and F be events. E and F are independent if and only if </a:t>
                </a:r>
                <a14:m>
                  <m:oMath xmlns:m="http://schemas.openxmlformats.org/officeDocument/2006/math">
                    <m:r>
                      <a:rPr lang="en-US" sz="2000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𝑝</m:t>
                    </m:r>
                    <m:d>
                      <m:dPr>
                        <m:ctrlPr>
                          <a:rPr lang="en-US" sz="20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0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𝐸</m:t>
                        </m:r>
                        <m:r>
                          <a:rPr lang="en-US" sz="2000" b="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∩</m:t>
                        </m:r>
                        <m:r>
                          <a:rPr lang="en-US" sz="2000" b="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𝐹</m:t>
                        </m:r>
                      </m:e>
                    </m:d>
                    <m:r>
                      <a:rPr lang="en-US" sz="2000" b="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000" b="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d>
                      <m:dPr>
                        <m:ctrlPr>
                          <a:rPr lang="en-US" sz="2000" b="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000" b="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𝐸</m:t>
                        </m:r>
                      </m:e>
                    </m:d>
                    <m:r>
                      <a:rPr lang="en-US" sz="2000" b="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sz="2000" b="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000" b="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𝐹</m:t>
                    </m:r>
                    <m:r>
                      <a:rPr lang="en-US" sz="2000" b="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endParaRPr lang="en-US" sz="20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r>
                  <a:rPr lang="en-US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We know that </a:t>
                </a:r>
                <a14:m>
                  <m:oMath xmlns:m="http://schemas.openxmlformats.org/officeDocument/2006/math">
                    <m:r>
                      <a:rPr lang="en-US" sz="2000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sz="20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0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𝐸</m:t>
                        </m:r>
                        <m:r>
                          <a:rPr lang="en-US" sz="20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d>
                    <m:r>
                      <a:rPr lang="en-US" sz="2000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2000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𝐹</m:t>
                    </m:r>
                    <m:r>
                      <a:rPr lang="en-US" sz="2000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)=</m:t>
                    </m:r>
                    <m:f>
                      <m:fPr>
                        <m:ctrlPr>
                          <a:rPr lang="en-US" sz="2000" b="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0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000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𝐸</m:t>
                            </m:r>
                            <m:r>
                              <a:rPr lang="en-US" sz="2000" b="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∩</m:t>
                            </m:r>
                            <m:r>
                              <a:rPr lang="en-US" sz="2000" b="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𝐹</m:t>
                            </m:r>
                          </m:e>
                        </m:d>
                      </m:num>
                      <m:den>
                        <m:r>
                          <a:rPr lang="en-US" sz="2000" b="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  <m:r>
                          <a:rPr lang="en-US" sz="2000" b="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2000" b="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𝐹</m:t>
                        </m:r>
                        <m:r>
                          <a:rPr lang="en-US" sz="2000" b="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, so asking if </a:t>
                </a:r>
                <a14:m>
                  <m:oMath xmlns:m="http://schemas.openxmlformats.org/officeDocument/2006/math">
                    <m:r>
                      <a:rPr lang="en-US" sz="2000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sz="20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0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𝐸</m:t>
                        </m:r>
                        <m:r>
                          <a:rPr lang="en-US" sz="20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d>
                    <m:r>
                      <a:rPr lang="en-US" sz="2000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2000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𝐹</m:t>
                    </m:r>
                    <m:r>
                      <a:rPr lang="en-US" sz="2000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)=</m:t>
                    </m:r>
                    <m:r>
                      <a:rPr lang="en-US" sz="2000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𝑝</m:t>
                    </m:r>
                    <m:d>
                      <m:dPr>
                        <m:ctrlPr>
                          <a:rPr lang="en-US" sz="20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0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𝐸</m:t>
                        </m:r>
                      </m:e>
                    </m:d>
                    <m:r>
                      <a:rPr lang="en-US" sz="2000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is the same as </a:t>
                </a:r>
                <a14:m>
                  <m:oMath xmlns:m="http://schemas.openxmlformats.org/officeDocument/2006/math">
                    <m:r>
                      <a:rPr lang="en-US" sz="2000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𝑝</m:t>
                    </m:r>
                    <m:d>
                      <m:dPr>
                        <m:ctrlPr>
                          <a:rPr lang="en-US" sz="20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000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𝐸</m:t>
                        </m:r>
                        <m:r>
                          <a:rPr lang="en-US" sz="2000" b="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∩</m:t>
                        </m:r>
                        <m:r>
                          <a:rPr lang="en-US" sz="2000" b="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𝐹</m:t>
                        </m:r>
                      </m:e>
                    </m:d>
                    <m:r>
                      <a:rPr lang="en-US" sz="2000" b="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000" b="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d>
                      <m:dPr>
                        <m:ctrlPr>
                          <a:rPr lang="en-US" sz="2000" b="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000" b="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𝐸</m:t>
                        </m:r>
                      </m:e>
                    </m:d>
                    <m:r>
                      <a:rPr lang="en-US" sz="2000" b="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sz="2000" b="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000" b="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𝐹</m:t>
                    </m:r>
                    <m:r>
                      <a:rPr lang="en-US" sz="2000" b="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, which is what led us to our definition of independence.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657826-C164-F6EC-3A1E-03BDADACCF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53734" y="2409830"/>
                <a:ext cx="6798539" cy="3705217"/>
              </a:xfrm>
              <a:blipFill>
                <a:blip r:embed="rId6"/>
                <a:stretch>
                  <a:fillRect l="-746" t="-1706" r="-1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B77BED7-3F28-41E5-C8DD-C78C710644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75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616"/>
    </mc:Choice>
    <mc:Fallback>
      <p:transition spd="slow" advTm="37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5CA9BC-2BE4-C551-3438-8BEF2E8E6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Bernoulli Trials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621036-9C00-840F-B689-BFD0C58499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333297"/>
                <a:ext cx="4619621" cy="3843666"/>
              </a:xfrm>
            </p:spPr>
            <p:txBody>
              <a:bodyPr>
                <a:normAutofit/>
              </a:bodyPr>
              <a:lstStyle/>
              <a:p>
                <a:endPara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The probability of exactly </a:t>
                </a:r>
                <a:r>
                  <a:rPr lang="en-US" i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k </a:t>
                </a:r>
                <a:r>
                  <a:rPr lang="en-US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successes in </a:t>
                </a:r>
                <a:r>
                  <a:rPr lang="en-US" i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n </a:t>
                </a:r>
                <a:r>
                  <a:rPr lang="en-US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independent Bernoulli trials, with probability of success </a:t>
                </a:r>
                <a:r>
                  <a:rPr lang="en-US" i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p </a:t>
                </a:r>
                <a:r>
                  <a:rPr lang="en-US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and probability of failure </a:t>
                </a:r>
                <a:r>
                  <a:rPr lang="en-US" i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q </a:t>
                </a:r>
                <a:r>
                  <a:rPr lang="en-US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= 1 – </a:t>
                </a:r>
                <a:r>
                  <a:rPr lang="en-US" i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p </a:t>
                </a:r>
                <a:r>
                  <a:rPr lang="en-US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is the following equation: </a:t>
                </a:r>
                <a14:m>
                  <m:oMath xmlns:m="http://schemas.openxmlformats.org/officeDocument/2006/math"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𝐶</m:t>
                    </m:r>
                    <m:d>
                      <m:dPr>
                        <m:ctrlPr>
                          <a:rPr lang="en-US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𝑘</m:t>
                        </m:r>
                      </m:e>
                    </m:d>
                    <m:sSup>
                      <m:sSupPr>
                        <m:ctrlPr>
                          <a:rPr lang="en-US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  <m:sup>
                        <m:r>
                          <a:rPr lang="en-US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en-US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𝑞</m:t>
                        </m:r>
                      </m:e>
                      <m:sup>
                        <m:r>
                          <a:rPr lang="en-US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b="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𝑘</m:t>
                        </m:r>
                      </m:sup>
                    </m:sSup>
                    <m:r>
                      <a:rPr lang="en-US" b="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. </m:t>
                    </m:r>
                  </m:oMath>
                </a14:m>
                <a:endParaRPr lang="en-US" dirty="0"/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621036-9C00-840F-B689-BFD0C58499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333297"/>
                <a:ext cx="4619621" cy="3843666"/>
              </a:xfrm>
              <a:blipFill>
                <a:blip r:embed="rId4"/>
                <a:stretch>
                  <a:fillRect l="-2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ainting of a person&#10;&#10;Description automatically generated with medium confidence">
            <a:extLst>
              <a:ext uri="{FF2B5EF4-FFF2-40B4-BE49-F238E27FC236}">
                <a16:creationId xmlns:a16="http://schemas.microsoft.com/office/drawing/2014/main" id="{834D8E72-C973-5DF8-D5A5-1DBDAA818C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C41E36A-F13B-F0F6-7633-F459C0D249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59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19"/>
    </mc:Choice>
    <mc:Fallback>
      <p:transition spd="slow" advTm="294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250259-D8B0-B2CE-7AE0-DA802E589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dirty="0"/>
              <a:t>Background on Bernoulli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E5A7CEA-BC94-7353-085B-23072142F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he law of large numbers: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 </a:t>
            </a:r>
            <a:r>
              <a:rPr lang="en-US" sz="2000" i="1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𝜖</a:t>
            </a:r>
            <a:r>
              <a:rPr lang="en-US" sz="2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&gt;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0, as </a:t>
            </a:r>
            <a:r>
              <a:rPr lang="en-US" sz="2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becomes arbitrarily large the probability approaches 1 that the fraction of times an event </a:t>
            </a:r>
            <a:r>
              <a:rPr lang="en-US" sz="2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occurs during </a:t>
            </a:r>
            <a:r>
              <a:rPr lang="en-US" sz="2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trials is within </a:t>
            </a:r>
            <a:r>
              <a:rPr lang="en-US" sz="2000" i="1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𝜖</a:t>
            </a:r>
            <a:r>
              <a:rPr lang="en-US" sz="2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 </a:t>
            </a:r>
            <a:r>
              <a:rPr lang="en-US" sz="2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 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D05030-186E-4A56-46F0-153C83D565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986" y="1116874"/>
            <a:ext cx="4747547" cy="4652596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ED77EE2-58D1-7CF0-013F-00E177D288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9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688"/>
    </mc:Choice>
    <mc:Fallback>
      <p:transition spd="slow" advTm="28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2943</TotalTime>
  <Words>602</Words>
  <Application>Microsoft Macintosh PowerPoint</Application>
  <PresentationFormat>Widescreen</PresentationFormat>
  <Paragraphs>44</Paragraphs>
  <Slides>15</Slides>
  <Notes>1</Notes>
  <HiddenSlides>0</HiddenSlides>
  <MMClips>15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Office Theme</vt:lpstr>
      <vt:lpstr>Probability Theory and Exact Inference in Bayesian Networks </vt:lpstr>
      <vt:lpstr>Finite Probability</vt:lpstr>
      <vt:lpstr>Pierre-Simon Laplace</vt:lpstr>
      <vt:lpstr>Assigning Probabilities</vt:lpstr>
      <vt:lpstr>Probabilities of Complements and Unions of Events</vt:lpstr>
      <vt:lpstr>PowerPoint Presentation</vt:lpstr>
      <vt:lpstr>Independence</vt:lpstr>
      <vt:lpstr>Bernoulli Trials</vt:lpstr>
      <vt:lpstr>Background on Bernoulli</vt:lpstr>
      <vt:lpstr>Random Variables</vt:lpstr>
      <vt:lpstr>Bayes’ Theorem</vt:lpstr>
      <vt:lpstr>The Enumeration Algorithm  - Ask Function</vt:lpstr>
      <vt:lpstr>The Enumeration Algorithm – All Function</vt:lpstr>
      <vt:lpstr>The Variable-Elimination Algorithm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 Theory and Exact Inference in Bayesian Networks </dc:title>
  <dc:creator>Aryeh Freud</dc:creator>
  <cp:lastModifiedBy>Aryeh Freud</cp:lastModifiedBy>
  <cp:revision>3</cp:revision>
  <dcterms:created xsi:type="dcterms:W3CDTF">2022-12-08T17:45:41Z</dcterms:created>
  <dcterms:modified xsi:type="dcterms:W3CDTF">2022-12-10T18:49:34Z</dcterms:modified>
</cp:coreProperties>
</file>